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2" r:id="rId7"/>
    <p:sldId id="263" r:id="rId8"/>
    <p:sldId id="264" r:id="rId9"/>
    <p:sldId id="265" r:id="rId10"/>
    <p:sldId id="267" r:id="rId11"/>
    <p:sldId id="268" r:id="rId12"/>
    <p:sldId id="269" r:id="rId13"/>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3BBD"/>
    <a:srgbClr val="A4D65E"/>
    <a:srgbClr val="49C5B1"/>
    <a:srgbClr val="FFC8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7B6D1-19DA-4E4A-B5B8-0D2C90D6B430}" v="38" dt="2023-11-07T12:13:45.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969" autoAdjust="0"/>
  </p:normalViewPr>
  <p:slideViewPr>
    <p:cSldViewPr snapToGrid="0">
      <p:cViewPr varScale="1">
        <p:scale>
          <a:sx n="39" d="100"/>
          <a:sy n="39" d="100"/>
        </p:scale>
        <p:origin x="25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C0A973-39C3-42B6-AC8C-8DF624D1DCAE}" type="datetimeFigureOut">
              <a:rPr lang="en-GB" smtClean="0"/>
              <a:t>16/11/2023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2478836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0A973-39C3-42B6-AC8C-8DF624D1DCAE}" type="datetimeFigureOut">
              <a:rPr lang="en-GB" smtClean="0"/>
              <a:t>16/11/2023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2523198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0A973-39C3-42B6-AC8C-8DF624D1DCAE}" type="datetimeFigureOut">
              <a:rPr lang="en-GB" smtClean="0"/>
              <a:t>16/11/2023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2085369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0A973-39C3-42B6-AC8C-8DF624D1DCAE}" type="datetimeFigureOut">
              <a:rPr lang="en-GB" smtClean="0"/>
              <a:t>16/11/2023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20445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0A973-39C3-42B6-AC8C-8DF624D1DCAE}" type="datetimeFigureOut">
              <a:rPr lang="en-GB" smtClean="0"/>
              <a:t>16/11/2023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875788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C0A973-39C3-42B6-AC8C-8DF624D1DCAE}" type="datetimeFigureOut">
              <a:rPr lang="en-GB" smtClean="0"/>
              <a:t>16/11/2023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99377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4453467"/>
            <a:ext cx="2901255"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4453467"/>
            <a:ext cx="2915543" cy="65503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C0A973-39C3-42B6-AC8C-8DF624D1DCAE}" type="datetimeFigureOut">
              <a:rPr lang="en-GB" smtClean="0"/>
              <a:t>16/11/2023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2508085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C0A973-39C3-42B6-AC8C-8DF624D1DCAE}" type="datetimeFigureOut">
              <a:rPr lang="en-GB" smtClean="0"/>
              <a:t>16/11/2023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754223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A973-39C3-42B6-AC8C-8DF624D1DCAE}" type="datetimeFigureOut">
              <a:rPr lang="en-GB" smtClean="0"/>
              <a:t>16/11/2023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178625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9C0A973-39C3-42B6-AC8C-8DF624D1DCAE}" type="datetimeFigureOut">
              <a:rPr lang="en-GB" smtClean="0"/>
              <a:t>16/11/2023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124310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9C0A973-39C3-42B6-AC8C-8DF624D1DCAE}" type="datetimeFigureOut">
              <a:rPr lang="en-GB" smtClean="0"/>
              <a:t>16/11/2023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AF84707-7529-4279-8AEF-76589CB1866A}" type="slidenum">
              <a:rPr lang="en-GB" smtClean="0"/>
              <a:t>‹#›</a:t>
            </a:fld>
            <a:endParaRPr lang="en-GB"/>
          </a:p>
        </p:txBody>
      </p:sp>
    </p:spTree>
    <p:extLst>
      <p:ext uri="{BB962C8B-B14F-4D97-AF65-F5344CB8AC3E}">
        <p14:creationId xmlns:p14="http://schemas.microsoft.com/office/powerpoint/2010/main" val="218018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19C0A973-39C3-42B6-AC8C-8DF624D1DCAE}" type="datetimeFigureOut">
              <a:rPr lang="en-GB" smtClean="0"/>
              <a:t>16/11/2023</a:t>
            </a:fld>
            <a:endParaRPr lang="en-GB"/>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7AF84707-7529-4279-8AEF-76589CB1866A}" type="slidenum">
              <a:rPr lang="en-GB" smtClean="0"/>
              <a:t>‹#›</a:t>
            </a:fld>
            <a:endParaRPr lang="en-GB"/>
          </a:p>
        </p:txBody>
      </p:sp>
    </p:spTree>
    <p:extLst>
      <p:ext uri="{BB962C8B-B14F-4D97-AF65-F5344CB8AC3E}">
        <p14:creationId xmlns:p14="http://schemas.microsoft.com/office/powerpoint/2010/main" val="3549722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png"/><Relationship Id="rId5" Type="http://schemas.openxmlformats.org/officeDocument/2006/relationships/slideLayout" Target="../slideLayouts/slideLayout1.xml"/><Relationship Id="rId4" Type="http://schemas.openxmlformats.org/officeDocument/2006/relationships/video" Target="../media/media5.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nna Audio Page 1 V2">
            <a:hlinkClick r:id="" action="ppaction://media"/>
            <a:extLst>
              <a:ext uri="{FF2B5EF4-FFF2-40B4-BE49-F238E27FC236}">
                <a16:creationId xmlns:a16="http://schemas.microsoft.com/office/drawing/2014/main" id="{F9E46ECA-2AC7-5FB6-7FEC-88A0932237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07811" y="10683009"/>
            <a:ext cx="1977081" cy="1112108"/>
          </a:xfrm>
          <a:prstGeom prst="rect">
            <a:avLst/>
          </a:prstGeom>
        </p:spPr>
      </p:pic>
      <p:sp>
        <p:nvSpPr>
          <p:cNvPr id="2" name="Title 1">
            <a:extLst>
              <a:ext uri="{FF2B5EF4-FFF2-40B4-BE49-F238E27FC236}">
                <a16:creationId xmlns:a16="http://schemas.microsoft.com/office/drawing/2014/main" id="{62AF33FE-CBBD-E745-A009-F0014D115120}"/>
              </a:ext>
            </a:extLst>
          </p:cNvPr>
          <p:cNvSpPr>
            <a:spLocks noGrp="1"/>
          </p:cNvSpPr>
          <p:nvPr>
            <p:ph type="ctrTitle"/>
          </p:nvPr>
        </p:nvSpPr>
        <p:spPr/>
        <p:txBody>
          <a:bodyPr/>
          <a:lstStyle/>
          <a:p>
            <a:endParaRPr lang="en-GB"/>
          </a:p>
        </p:txBody>
      </p:sp>
      <p:sp>
        <p:nvSpPr>
          <p:cNvPr id="4" name="Rectangle 3">
            <a:extLst>
              <a:ext uri="{FF2B5EF4-FFF2-40B4-BE49-F238E27FC236}">
                <a16:creationId xmlns:a16="http://schemas.microsoft.com/office/drawing/2014/main" id="{2FEBD9BB-95B6-4ECF-191C-7038258202C4}"/>
              </a:ext>
            </a:extLst>
          </p:cNvPr>
          <p:cNvSpPr/>
          <p:nvPr/>
        </p:nvSpPr>
        <p:spPr>
          <a:xfrm>
            <a:off x="-172995" y="-185580"/>
            <a:ext cx="7030995" cy="12851027"/>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TextBox 5">
            <a:extLst>
              <a:ext uri="{FF2B5EF4-FFF2-40B4-BE49-F238E27FC236}">
                <a16:creationId xmlns:a16="http://schemas.microsoft.com/office/drawing/2014/main" id="{492CFDB9-A9DF-5ECC-3F08-53AC9CD061ED}"/>
              </a:ext>
            </a:extLst>
          </p:cNvPr>
          <p:cNvSpPr txBox="1"/>
          <p:nvPr/>
        </p:nvSpPr>
        <p:spPr>
          <a:xfrm>
            <a:off x="716692" y="2256579"/>
            <a:ext cx="5424616" cy="2123658"/>
          </a:xfrm>
          <a:prstGeom prst="rect">
            <a:avLst/>
          </a:prstGeom>
          <a:noFill/>
        </p:spPr>
        <p:txBody>
          <a:bodyPr wrap="square">
            <a:spAutoFit/>
          </a:bodyPr>
          <a:lstStyle/>
          <a:p>
            <a:pPr algn="ctr"/>
            <a:r>
              <a:rPr lang="en-GB" sz="6600" dirty="0" err="1">
                <a:solidFill>
                  <a:schemeClr val="bg1"/>
                </a:solidFill>
                <a:latin typeface="JohnstonITCTT" panose="00000700000000000000" pitchFamily="2" charset="0"/>
              </a:rPr>
              <a:t>Benna</a:t>
            </a:r>
            <a:r>
              <a:rPr lang="en-GB" sz="6600" dirty="0">
                <a:solidFill>
                  <a:schemeClr val="bg1"/>
                </a:solidFill>
                <a:latin typeface="JohnstonITCTT" panose="00000700000000000000" pitchFamily="2" charset="0"/>
              </a:rPr>
              <a:t> Makes A Noise</a:t>
            </a:r>
          </a:p>
        </p:txBody>
      </p:sp>
      <p:pic>
        <p:nvPicPr>
          <p:cNvPr id="14" name="Picture 13" descr="A bat with wings in a circle&#10;&#10;Description automatically generated">
            <a:extLst>
              <a:ext uri="{FF2B5EF4-FFF2-40B4-BE49-F238E27FC236}">
                <a16:creationId xmlns:a16="http://schemas.microsoft.com/office/drawing/2014/main" id="{3CC4771A-0E21-1AFF-23AF-9582E41015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250" y="4641504"/>
            <a:ext cx="4329500" cy="4329500"/>
          </a:xfrm>
          <a:prstGeom prst="rect">
            <a:avLst/>
          </a:prstGeom>
        </p:spPr>
      </p:pic>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96882"/>
            <a:ext cx="2911561" cy="1029969"/>
          </a:xfrm>
          <a:prstGeom prst="rect">
            <a:avLst/>
          </a:prstGeom>
        </p:spPr>
      </p:pic>
      <p:sp>
        <p:nvSpPr>
          <p:cNvPr id="18" name="TextBox 17">
            <a:extLst>
              <a:ext uri="{FF2B5EF4-FFF2-40B4-BE49-F238E27FC236}">
                <a16:creationId xmlns:a16="http://schemas.microsoft.com/office/drawing/2014/main" id="{CE289E46-EA04-9FD2-78BE-3E88EDDBBFB4}"/>
              </a:ext>
            </a:extLst>
          </p:cNvPr>
          <p:cNvSpPr txBox="1"/>
          <p:nvPr/>
        </p:nvSpPr>
        <p:spPr>
          <a:xfrm>
            <a:off x="176856" y="11471952"/>
            <a:ext cx="2557848" cy="646331"/>
          </a:xfrm>
          <a:prstGeom prst="rect">
            <a:avLst/>
          </a:prstGeom>
          <a:noFill/>
        </p:spPr>
        <p:txBody>
          <a:bodyPr wrap="square">
            <a:spAutoFit/>
          </a:bodyPr>
          <a:lstStyle/>
          <a:p>
            <a:r>
              <a:rPr lang="en-GB" sz="1200" b="0" i="0" dirty="0">
                <a:solidFill>
                  <a:srgbClr val="FFFFFF"/>
                </a:solidFill>
                <a:effectLst/>
                <a:latin typeface="JohnstonITCTT" panose="00000700000000000000" pitchFamily="2" charset="0"/>
              </a:rPr>
              <a:t>Copyright: Kidscape 2022</a:t>
            </a:r>
            <a:endParaRPr lang="en-GB" sz="1200" dirty="0">
              <a:solidFill>
                <a:srgbClr val="FFFFFF"/>
              </a:solidFill>
              <a:effectLst/>
              <a:latin typeface="JohnstonITCTT" panose="00000700000000000000" pitchFamily="2" charset="0"/>
            </a:endParaRPr>
          </a:p>
          <a:p>
            <a:r>
              <a:rPr lang="en-GB" sz="1200" b="0" i="0" dirty="0">
                <a:solidFill>
                  <a:srgbClr val="FFFFFF"/>
                </a:solidFill>
                <a:effectLst/>
                <a:latin typeface="JohnstonITCTT" panose="00000700000000000000" pitchFamily="2" charset="0"/>
              </a:rPr>
              <a:t>Registered charity no.: 326864</a:t>
            </a:r>
            <a:endParaRPr lang="en-GB" sz="1200" dirty="0">
              <a:solidFill>
                <a:srgbClr val="FFFFFF"/>
              </a:solidFill>
              <a:effectLst/>
              <a:latin typeface="JohnstonITCTT" panose="00000700000000000000" pitchFamily="2" charset="0"/>
            </a:endParaRPr>
          </a:p>
          <a:p>
            <a:r>
              <a:rPr lang="en-GB" sz="1200" b="0" i="0" dirty="0">
                <a:solidFill>
                  <a:srgbClr val="FFFFFF"/>
                </a:solidFill>
                <a:effectLst/>
                <a:latin typeface="JohnstonITCTT" panose="00000700000000000000" pitchFamily="2" charset="0"/>
              </a:rPr>
              <a:t>Illustration by Laura H Brown</a:t>
            </a:r>
            <a:endParaRPr lang="en-GB" sz="1200" dirty="0">
              <a:solidFill>
                <a:srgbClr val="FFFFFF"/>
              </a:solidFill>
              <a:effectLst/>
              <a:latin typeface="JohnstonITCTT" panose="00000700000000000000" pitchFamily="2" charset="0"/>
            </a:endParaRPr>
          </a:p>
        </p:txBody>
      </p:sp>
      <p:sp>
        <p:nvSpPr>
          <p:cNvPr id="3" name="TextBox 2">
            <a:extLst>
              <a:ext uri="{FF2B5EF4-FFF2-40B4-BE49-F238E27FC236}">
                <a16:creationId xmlns:a16="http://schemas.microsoft.com/office/drawing/2014/main" id="{0B0F5FF6-6722-9142-115F-2F95349A0A87}"/>
              </a:ext>
            </a:extLst>
          </p:cNvPr>
          <p:cNvSpPr txBox="1"/>
          <p:nvPr/>
        </p:nvSpPr>
        <p:spPr>
          <a:xfrm>
            <a:off x="1264250" y="9278891"/>
            <a:ext cx="4329500" cy="553998"/>
          </a:xfrm>
          <a:prstGeom prst="rect">
            <a:avLst/>
          </a:prstGeom>
          <a:noFill/>
        </p:spPr>
        <p:txBody>
          <a:bodyPr wrap="square">
            <a:spAutoFit/>
          </a:bodyPr>
          <a:lstStyle/>
          <a:p>
            <a:pPr algn="ctr"/>
            <a:r>
              <a:rPr lang="en-GB" sz="3000" dirty="0">
                <a:solidFill>
                  <a:schemeClr val="bg1"/>
                </a:solidFill>
                <a:latin typeface="JohnstonITCTT" panose="00000700000000000000" pitchFamily="2" charset="0"/>
              </a:rPr>
              <a:t>Read by Jill Halfpenny</a:t>
            </a:r>
          </a:p>
        </p:txBody>
      </p:sp>
    </p:spTree>
    <p:extLst>
      <p:ext uri="{BB962C8B-B14F-4D97-AF65-F5344CB8AC3E}">
        <p14:creationId xmlns:p14="http://schemas.microsoft.com/office/powerpoint/2010/main" val="182916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enna Audio Page 9">
            <a:hlinkClick r:id="" action="ppaction://media"/>
            <a:extLst>
              <a:ext uri="{FF2B5EF4-FFF2-40B4-BE49-F238E27FC236}">
                <a16:creationId xmlns:a16="http://schemas.microsoft.com/office/drawing/2014/main" id="{07041E64-31E7-CD89-0E7C-7433B2DFA0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167188"/>
            <a:ext cx="6858000" cy="3857625"/>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32100" y="1794659"/>
            <a:ext cx="5993800" cy="8494633"/>
          </a:xfrm>
          <a:prstGeom prst="rect">
            <a:avLst/>
          </a:prstGeom>
          <a:noFill/>
        </p:spPr>
        <p:txBody>
          <a:bodyPr wrap="square" rtlCol="0">
            <a:spAutoFit/>
          </a:bodyPr>
          <a:lstStyle/>
          <a:p>
            <a:r>
              <a:rPr lang="en-GB" sz="2600" b="0" i="0" dirty="0">
                <a:solidFill>
                  <a:srgbClr val="545454"/>
                </a:solidFill>
                <a:effectLst/>
                <a:latin typeface="JohnstonITCTT" panose="00000700000000000000" pitchFamily="2" charset="0"/>
              </a:rPr>
              <a:t>The bat teacher explained that banter is very different from bullying. Banter is when everyone is in on the joke and is enjoying it. But Bestie and his friends kept picking on other bats, even when they weren’t enjoying it, and that meant it was bullying. </a:t>
            </a:r>
          </a:p>
          <a:p>
            <a:endParaRPr lang="en-GB" sz="2600" dirty="0">
              <a:solidFill>
                <a:srgbClr val="545454"/>
              </a:solidFill>
              <a:effectLst/>
              <a:latin typeface="JohnstonITCTT" panose="00000700000000000000" pitchFamily="2" charset="0"/>
            </a:endParaRPr>
          </a:p>
          <a:p>
            <a:r>
              <a:rPr lang="en-GB" sz="2600" b="0" i="0" dirty="0">
                <a:solidFill>
                  <a:srgbClr val="545454"/>
                </a:solidFill>
                <a:effectLst/>
                <a:latin typeface="JohnstonITCTT" panose="00000700000000000000" pitchFamily="2" charset="0"/>
              </a:rPr>
              <a:t>Bestie looked angry and </a:t>
            </a:r>
            <a:r>
              <a:rPr lang="en-GB" sz="2600" b="0" i="0" dirty="0" err="1">
                <a:solidFill>
                  <a:srgbClr val="545454"/>
                </a:solidFill>
                <a:effectLst/>
                <a:latin typeface="JohnstonITCTT" panose="00000700000000000000" pitchFamily="2" charset="0"/>
              </a:rPr>
              <a:t>Benna</a:t>
            </a:r>
            <a:r>
              <a:rPr lang="en-GB" sz="2600" b="0" i="0" dirty="0">
                <a:solidFill>
                  <a:srgbClr val="545454"/>
                </a:solidFill>
                <a:effectLst/>
                <a:latin typeface="JohnstonITCTT" panose="00000700000000000000" pitchFamily="2" charset="0"/>
              </a:rPr>
              <a:t> felt scared, but the bat teacher told everyone that they’d done a really good job in making a noise about bullying. It meant that the bullying behaviour could stop. </a:t>
            </a:r>
          </a:p>
          <a:p>
            <a:endParaRPr lang="en-GB" sz="2600" dirty="0">
              <a:solidFill>
                <a:srgbClr val="545454"/>
              </a:solidFill>
              <a:effectLst/>
              <a:latin typeface="JohnstonITCTT" panose="00000700000000000000" pitchFamily="2" charset="0"/>
            </a:endParaRPr>
          </a:p>
          <a:p>
            <a:r>
              <a:rPr lang="en-GB" sz="2600" b="0" i="0" dirty="0">
                <a:solidFill>
                  <a:srgbClr val="545454"/>
                </a:solidFill>
                <a:effectLst/>
                <a:latin typeface="JohnstonITCTT" panose="00000700000000000000" pitchFamily="2" charset="0"/>
              </a:rPr>
              <a:t>‘And if this happens again,’ she said, ‘you come straight to me.’ </a:t>
            </a:r>
          </a:p>
          <a:p>
            <a:endParaRPr lang="en-GB" sz="2600" dirty="0">
              <a:solidFill>
                <a:srgbClr val="545454"/>
              </a:solidFill>
              <a:effectLst/>
              <a:latin typeface="JohnstonITCTT" panose="00000700000000000000" pitchFamily="2" charset="0"/>
            </a:endParaRPr>
          </a:p>
          <a:p>
            <a:r>
              <a:rPr lang="en-GB" sz="2600" b="0" i="0" dirty="0">
                <a:solidFill>
                  <a:srgbClr val="545454"/>
                </a:solidFill>
                <a:effectLst/>
                <a:latin typeface="JohnstonITCTT" panose="00000700000000000000" pitchFamily="2" charset="0"/>
              </a:rPr>
              <a:t>Bestie looked down and then said, sadly, ‘but I like screeching. It’s really fun.’ </a:t>
            </a:r>
            <a:endParaRPr lang="en-GB" sz="2600" dirty="0">
              <a:solidFill>
                <a:srgbClr val="545454"/>
              </a:solidFill>
              <a:effectLst/>
              <a:latin typeface="JohnstonITCTT" panose="00000700000000000000" pitchFamily="2" charset="0"/>
            </a:endParaRPr>
          </a:p>
        </p:txBody>
      </p:sp>
      <p:sp>
        <p:nvSpPr>
          <p:cNvPr id="2" name="Rectangle: Rounded Corners 1">
            <a:extLst>
              <a:ext uri="{FF2B5EF4-FFF2-40B4-BE49-F238E27FC236}">
                <a16:creationId xmlns:a16="http://schemas.microsoft.com/office/drawing/2014/main" id="{3B206B08-B035-4A98-88DB-294F9BE5D509}"/>
              </a:ext>
            </a:extLst>
          </p:cNvPr>
          <p:cNvSpPr/>
          <p:nvPr/>
        </p:nvSpPr>
        <p:spPr>
          <a:xfrm rot="18120329">
            <a:off x="-1644706" y="10404477"/>
            <a:ext cx="2258991" cy="2076431"/>
          </a:xfrm>
          <a:prstGeom prst="roundRect">
            <a:avLst/>
          </a:prstGeom>
          <a:solidFill>
            <a:srgbClr val="A4D65E"/>
          </a:solidFill>
          <a:ln>
            <a:solidFill>
              <a:srgbClr val="A4D6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Tree>
    <p:extLst>
      <p:ext uri="{BB962C8B-B14F-4D97-AF65-F5344CB8AC3E}">
        <p14:creationId xmlns:p14="http://schemas.microsoft.com/office/powerpoint/2010/main" val="3343576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enna Audio Page 10">
            <a:hlinkClick r:id="" action="ppaction://media"/>
            <a:extLst>
              <a:ext uri="{FF2B5EF4-FFF2-40B4-BE49-F238E27FC236}">
                <a16:creationId xmlns:a16="http://schemas.microsoft.com/office/drawing/2014/main" id="{07EB9B51-FBD8-8CB6-B7D1-9D5E6CCE6FC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167188"/>
            <a:ext cx="6858000" cy="3857625"/>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32101" y="1705298"/>
            <a:ext cx="5993800" cy="7402026"/>
          </a:xfrm>
          <a:prstGeom prst="rect">
            <a:avLst/>
          </a:prstGeom>
          <a:noFill/>
        </p:spPr>
        <p:txBody>
          <a:bodyPr wrap="square" rtlCol="0">
            <a:spAutoFit/>
          </a:bodyPr>
          <a:lstStyle/>
          <a:p>
            <a:r>
              <a:rPr lang="en-GB" sz="2500" b="0" i="0" dirty="0" err="1">
                <a:solidFill>
                  <a:srgbClr val="545454"/>
                </a:solidFill>
                <a:effectLst/>
                <a:latin typeface="JohnstonITCTT" panose="00000700000000000000" pitchFamily="2" charset="0"/>
              </a:rPr>
              <a:t>Benna</a:t>
            </a:r>
            <a:r>
              <a:rPr lang="en-GB" sz="2500" b="0" i="0" dirty="0">
                <a:solidFill>
                  <a:srgbClr val="545454"/>
                </a:solidFill>
                <a:effectLst/>
                <a:latin typeface="JohnstonITCTT" panose="00000700000000000000" pitchFamily="2" charset="0"/>
              </a:rPr>
              <a:t> could understand this. After all, she liked chatting. She found that fun, too. The bat teacher thought for a moment.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‘Making noise and screeching are really fun. Maybe we can find a way to do it together?’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Bestie and </a:t>
            </a:r>
            <a:r>
              <a:rPr lang="en-GB" sz="2500" b="0" i="0" dirty="0" err="1">
                <a:solidFill>
                  <a:srgbClr val="545454"/>
                </a:solidFill>
                <a:effectLst/>
                <a:latin typeface="JohnstonITCTT" panose="00000700000000000000" pitchFamily="2" charset="0"/>
              </a:rPr>
              <a:t>Benna</a:t>
            </a:r>
            <a:r>
              <a:rPr lang="en-GB" sz="2500" b="0" i="0" dirty="0">
                <a:solidFill>
                  <a:srgbClr val="545454"/>
                </a:solidFill>
                <a:effectLst/>
                <a:latin typeface="JohnstonITCTT" panose="00000700000000000000" pitchFamily="2" charset="0"/>
              </a:rPr>
              <a:t> and Balbir and all the other bats thought this was a great idea. The bat teacher started to arrange them. She put them in the right places so that their screeches and squeaks would sound as good as possible. And together, they raised their voices to make a noise that was very beautiful and very, very loud. </a:t>
            </a:r>
            <a:endParaRPr lang="en-GB" sz="2500" dirty="0">
              <a:solidFill>
                <a:srgbClr val="545454"/>
              </a:solidFill>
              <a:effectLst/>
              <a:latin typeface="JohnstonITCTT" panose="00000700000000000000" pitchFamily="2" charset="0"/>
            </a:endParaRPr>
          </a:p>
          <a:p>
            <a:endParaRPr lang="en-GB" sz="2500" dirty="0">
              <a:solidFill>
                <a:srgbClr val="545454"/>
              </a:solidFill>
              <a:effectLst/>
              <a:latin typeface="JohnstonITCTT" panose="00000700000000000000" pitchFamily="2" charset="0"/>
            </a:endParaRPr>
          </a:p>
        </p:txBody>
      </p:sp>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2" name="Picture 1" descr="A drawing of a dog with wings&#10;&#10;Description automatically generated">
            <a:extLst>
              <a:ext uri="{FF2B5EF4-FFF2-40B4-BE49-F238E27FC236}">
                <a16:creationId xmlns:a16="http://schemas.microsoft.com/office/drawing/2014/main" id="{FE7A9E97-D8C3-C496-ED38-0D65D61C80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21353">
            <a:off x="662067" y="9405796"/>
            <a:ext cx="1980792" cy="1770803"/>
          </a:xfrm>
          <a:prstGeom prst="rect">
            <a:avLst/>
          </a:prstGeom>
        </p:spPr>
      </p:pic>
      <p:pic>
        <p:nvPicPr>
          <p:cNvPr id="7" name="Picture 6" descr="A bat with wings and a basket&#10;&#10;Description automatically generated">
            <a:extLst>
              <a:ext uri="{FF2B5EF4-FFF2-40B4-BE49-F238E27FC236}">
                <a16:creationId xmlns:a16="http://schemas.microsoft.com/office/drawing/2014/main" id="{F2019934-2E1F-4710-B7D2-6B3F0E609C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5457" y="9384176"/>
            <a:ext cx="2065598" cy="1814041"/>
          </a:xfrm>
          <a:prstGeom prst="rect">
            <a:avLst/>
          </a:prstGeom>
        </p:spPr>
      </p:pic>
    </p:spTree>
    <p:extLst>
      <p:ext uri="{BB962C8B-B14F-4D97-AF65-F5344CB8AC3E}">
        <p14:creationId xmlns:p14="http://schemas.microsoft.com/office/powerpoint/2010/main" val="3809474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13757188"/>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TextBox 5">
            <a:extLst>
              <a:ext uri="{FF2B5EF4-FFF2-40B4-BE49-F238E27FC236}">
                <a16:creationId xmlns:a16="http://schemas.microsoft.com/office/drawing/2014/main" id="{492CFDB9-A9DF-5ECC-3F08-53AC9CD061ED}"/>
              </a:ext>
            </a:extLst>
          </p:cNvPr>
          <p:cNvSpPr txBox="1"/>
          <p:nvPr/>
        </p:nvSpPr>
        <p:spPr>
          <a:xfrm>
            <a:off x="716692" y="8393072"/>
            <a:ext cx="5424616" cy="1107996"/>
          </a:xfrm>
          <a:prstGeom prst="rect">
            <a:avLst/>
          </a:prstGeom>
          <a:noFill/>
        </p:spPr>
        <p:txBody>
          <a:bodyPr wrap="square">
            <a:spAutoFit/>
          </a:bodyPr>
          <a:lstStyle/>
          <a:p>
            <a:pPr algn="ctr"/>
            <a:r>
              <a:rPr lang="en-GB" sz="3300" dirty="0">
                <a:solidFill>
                  <a:schemeClr val="bg1"/>
                </a:solidFill>
                <a:latin typeface="JohnstonITCTT" panose="00000700000000000000" pitchFamily="2" charset="0"/>
              </a:rPr>
              <a:t>‘</a:t>
            </a:r>
            <a:r>
              <a:rPr lang="en-GB" sz="3300" dirty="0" err="1">
                <a:solidFill>
                  <a:schemeClr val="bg1"/>
                </a:solidFill>
                <a:latin typeface="JohnstonITCTT" panose="00000700000000000000" pitchFamily="2" charset="0"/>
              </a:rPr>
              <a:t>Benna</a:t>
            </a:r>
            <a:r>
              <a:rPr lang="en-GB" sz="3300" dirty="0">
                <a:solidFill>
                  <a:schemeClr val="bg1"/>
                </a:solidFill>
                <a:latin typeface="JohnstonITCTT" panose="00000700000000000000" pitchFamily="2" charset="0"/>
              </a:rPr>
              <a:t> Makes A Noise’ was read by Jill Halfpenny.</a:t>
            </a:r>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654"/>
            <a:ext cx="4457067" cy="1576693"/>
          </a:xfrm>
          <a:prstGeom prst="rect">
            <a:avLst/>
          </a:prstGeom>
        </p:spPr>
      </p:pic>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2" name="Picture 11" descr="A person with her hand in her hair&#10;&#10;Description automatically generated">
            <a:extLst>
              <a:ext uri="{FF2B5EF4-FFF2-40B4-BE49-F238E27FC236}">
                <a16:creationId xmlns:a16="http://schemas.microsoft.com/office/drawing/2014/main" id="{96160226-F9F5-6243-54F5-3412E0CDF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4347"/>
            <a:ext cx="6858000" cy="6858000"/>
          </a:xfrm>
          <a:prstGeom prst="rect">
            <a:avLst/>
          </a:prstGeom>
        </p:spPr>
      </p:pic>
    </p:spTree>
    <p:extLst>
      <p:ext uri="{BB962C8B-B14F-4D97-AF65-F5344CB8AC3E}">
        <p14:creationId xmlns:p14="http://schemas.microsoft.com/office/powerpoint/2010/main" val="3617919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nna Audio Page 1">
            <a:hlinkClick r:id="" action="ppaction://media"/>
            <a:extLst>
              <a:ext uri="{FF2B5EF4-FFF2-40B4-BE49-F238E27FC236}">
                <a16:creationId xmlns:a16="http://schemas.microsoft.com/office/drawing/2014/main" id="{184C0BEB-7A26-C7A9-994E-CDAC9E2053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425982"/>
            <a:ext cx="5165124" cy="2905382"/>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6" name="TextBox 5">
            <a:extLst>
              <a:ext uri="{FF2B5EF4-FFF2-40B4-BE49-F238E27FC236}">
                <a16:creationId xmlns:a16="http://schemas.microsoft.com/office/drawing/2014/main" id="{492CFDB9-A9DF-5ECC-3F08-53AC9CD061ED}"/>
              </a:ext>
            </a:extLst>
          </p:cNvPr>
          <p:cNvSpPr txBox="1"/>
          <p:nvPr/>
        </p:nvSpPr>
        <p:spPr>
          <a:xfrm>
            <a:off x="552192" y="1539887"/>
            <a:ext cx="5424616" cy="707886"/>
          </a:xfrm>
          <a:prstGeom prst="rect">
            <a:avLst/>
          </a:prstGeom>
          <a:noFill/>
        </p:spPr>
        <p:txBody>
          <a:bodyPr wrap="square">
            <a:spAutoFit/>
          </a:bodyPr>
          <a:lstStyle/>
          <a:p>
            <a:pPr algn="ctr"/>
            <a:r>
              <a:rPr lang="en-GB" sz="4000" dirty="0" err="1">
                <a:solidFill>
                  <a:srgbClr val="753BBD"/>
                </a:solidFill>
                <a:latin typeface="JohnstonITCTT" panose="00000700000000000000" pitchFamily="2" charset="0"/>
              </a:rPr>
              <a:t>Benna</a:t>
            </a:r>
            <a:r>
              <a:rPr lang="en-GB" sz="4000" dirty="0">
                <a:solidFill>
                  <a:srgbClr val="753BBD"/>
                </a:solidFill>
                <a:latin typeface="JohnstonITCTT" panose="00000700000000000000" pitchFamily="2" charset="0"/>
              </a:rPr>
              <a:t> Makes A Noise</a:t>
            </a:r>
            <a:endParaRPr lang="en-GB" sz="6600" dirty="0">
              <a:solidFill>
                <a:schemeClr val="bg1"/>
              </a:solidFill>
              <a:latin typeface="JohnstonITCTT" panose="00000700000000000000" pitchFamily="2" charset="0"/>
            </a:endParaRPr>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552192" y="2691383"/>
            <a:ext cx="6005384" cy="6740307"/>
          </a:xfrm>
          <a:prstGeom prst="rect">
            <a:avLst/>
          </a:prstGeom>
          <a:noFill/>
        </p:spPr>
        <p:txBody>
          <a:bodyPr wrap="square" rtlCol="0">
            <a:spAutoFit/>
          </a:bodyPr>
          <a:lstStyle/>
          <a:p>
            <a:r>
              <a:rPr lang="en-GB" sz="2400" b="0" i="0" dirty="0" err="1">
                <a:solidFill>
                  <a:srgbClr val="545454"/>
                </a:solidFill>
                <a:effectLst/>
                <a:latin typeface="JohnstonITCTT" panose="00000700000000000000" pitchFamily="2" charset="0"/>
              </a:rPr>
              <a:t>Benna</a:t>
            </a:r>
            <a:r>
              <a:rPr lang="en-GB" sz="2400" b="0" i="0" dirty="0">
                <a:solidFill>
                  <a:srgbClr val="545454"/>
                </a:solidFill>
                <a:effectLst/>
                <a:latin typeface="JohnstonITCTT" panose="00000700000000000000" pitchFamily="2" charset="0"/>
              </a:rPr>
              <a:t> was a very chatty bat. She lived in a very chatty tree in a very chatty wood, and every day when she woke up, she would hear her mum and her dad and all her brothers and sisters already chatting about the tastiest bugs they were going to eat that morning. It was very noisy. </a:t>
            </a:r>
          </a:p>
          <a:p>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By the time they left for school, some of </a:t>
            </a:r>
            <a:r>
              <a:rPr lang="en-GB" sz="2400" b="0" i="0" dirty="0" err="1">
                <a:solidFill>
                  <a:srgbClr val="545454"/>
                </a:solidFill>
                <a:effectLst/>
                <a:latin typeface="JohnstonITCTT" panose="00000700000000000000" pitchFamily="2" charset="0"/>
              </a:rPr>
              <a:t>Benna’s</a:t>
            </a:r>
            <a:r>
              <a:rPr lang="en-GB" sz="2400" b="0" i="0" dirty="0">
                <a:solidFill>
                  <a:srgbClr val="545454"/>
                </a:solidFill>
                <a:effectLst/>
                <a:latin typeface="JohnstonITCTT" panose="00000700000000000000" pitchFamily="2" charset="0"/>
              </a:rPr>
              <a:t> family had already done enough chatting for the day. They preferred to zoom ahead or twirl round and round on the branches. But </a:t>
            </a:r>
            <a:r>
              <a:rPr lang="en-GB" sz="2400" b="0" i="0" dirty="0" err="1">
                <a:solidFill>
                  <a:srgbClr val="545454"/>
                </a:solidFill>
                <a:effectLst/>
                <a:latin typeface="JohnstonITCTT" panose="00000700000000000000" pitchFamily="2" charset="0"/>
              </a:rPr>
              <a:t>Benna</a:t>
            </a:r>
            <a:r>
              <a:rPr lang="en-GB" sz="2400" b="0" i="0" dirty="0">
                <a:solidFill>
                  <a:srgbClr val="545454"/>
                </a:solidFill>
                <a:effectLst/>
                <a:latin typeface="JohnstonITCTT" panose="00000700000000000000" pitchFamily="2" charset="0"/>
              </a:rPr>
              <a:t> wasn’t the fastest at zooming, and she sometimes got stuck when she tried to twirl around a branch, so she flew next to her dad instead and chatted to him about bat school.</a:t>
            </a:r>
          </a:p>
        </p:txBody>
      </p:sp>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8" name="Picture 7" descr="A drawing of a dog with wings&#10;&#10;Description automatically generated">
            <a:extLst>
              <a:ext uri="{FF2B5EF4-FFF2-40B4-BE49-F238E27FC236}">
                <a16:creationId xmlns:a16="http://schemas.microsoft.com/office/drawing/2014/main" id="{3F19E494-B812-C1E1-86B3-1990E62D9F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27769">
            <a:off x="2381984" y="9431690"/>
            <a:ext cx="2094032" cy="1872038"/>
          </a:xfrm>
          <a:prstGeom prst="rect">
            <a:avLst/>
          </a:prstGeom>
        </p:spPr>
      </p:pic>
    </p:spTree>
    <p:extLst>
      <p:ext uri="{BB962C8B-B14F-4D97-AF65-F5344CB8AC3E}">
        <p14:creationId xmlns:p14="http://schemas.microsoft.com/office/powerpoint/2010/main" val="258774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nna Audio Page 2 (1)">
            <a:hlinkClick r:id="" action="ppaction://media"/>
            <a:extLst>
              <a:ext uri="{FF2B5EF4-FFF2-40B4-BE49-F238E27FC236}">
                <a16:creationId xmlns:a16="http://schemas.microsoft.com/office/drawing/2014/main" id="{1AEF2FDA-09B5-44B0-FD1A-9B02C49583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0729" y="11190074"/>
            <a:ext cx="3571102" cy="2008744"/>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26308" y="1675853"/>
            <a:ext cx="6005384" cy="9233297"/>
          </a:xfrm>
          <a:prstGeom prst="rect">
            <a:avLst/>
          </a:prstGeom>
          <a:noFill/>
        </p:spPr>
        <p:txBody>
          <a:bodyPr wrap="square" rtlCol="0">
            <a:spAutoFit/>
          </a:bodyPr>
          <a:lstStyle/>
          <a:p>
            <a:r>
              <a:rPr lang="en-GB" sz="2700" b="0" i="0" dirty="0">
                <a:solidFill>
                  <a:srgbClr val="545454"/>
                </a:solidFill>
                <a:effectLst/>
                <a:latin typeface="JohnstonITCTT" panose="00000700000000000000" pitchFamily="2" charset="0"/>
              </a:rPr>
              <a:t>Most of the time, </a:t>
            </a:r>
            <a:r>
              <a:rPr lang="en-GB" sz="2700" b="0" i="0" dirty="0" err="1">
                <a:solidFill>
                  <a:srgbClr val="545454"/>
                </a:solidFill>
                <a:effectLst/>
                <a:latin typeface="JohnstonITCTT" panose="00000700000000000000" pitchFamily="2" charset="0"/>
              </a:rPr>
              <a:t>Benna</a:t>
            </a:r>
            <a:r>
              <a:rPr lang="en-GB" sz="2700" b="0" i="0" dirty="0">
                <a:solidFill>
                  <a:srgbClr val="545454"/>
                </a:solidFill>
                <a:effectLst/>
                <a:latin typeface="JohnstonITCTT" panose="00000700000000000000" pitchFamily="2" charset="0"/>
              </a:rPr>
              <a:t> liked bat school. She liked practising her squeaks and learning about the biggest and best beetles to eat. But there was one thing that </a:t>
            </a:r>
            <a:r>
              <a:rPr lang="en-GB" sz="2700" b="0" i="0" dirty="0" err="1">
                <a:solidFill>
                  <a:srgbClr val="545454"/>
                </a:solidFill>
                <a:effectLst/>
                <a:latin typeface="JohnstonITCTT" panose="00000700000000000000" pitchFamily="2" charset="0"/>
              </a:rPr>
              <a:t>Benna</a:t>
            </a:r>
            <a:r>
              <a:rPr lang="en-GB" sz="2700" b="0" i="0" dirty="0">
                <a:solidFill>
                  <a:srgbClr val="545454"/>
                </a:solidFill>
                <a:effectLst/>
                <a:latin typeface="JohnstonITCTT" panose="00000700000000000000" pitchFamily="2" charset="0"/>
              </a:rPr>
              <a:t> didn’t like about bat school. And recently, that thing had been getting worse. </a:t>
            </a:r>
          </a:p>
          <a:p>
            <a:endParaRPr lang="en-GB" sz="2700" dirty="0">
              <a:solidFill>
                <a:srgbClr val="545454"/>
              </a:solidFill>
              <a:effectLst/>
              <a:latin typeface="JohnstonITCTT" panose="00000700000000000000" pitchFamily="2" charset="0"/>
            </a:endParaRPr>
          </a:p>
          <a:p>
            <a:r>
              <a:rPr lang="en-GB" sz="2700" b="0" i="0" dirty="0">
                <a:solidFill>
                  <a:srgbClr val="545454"/>
                </a:solidFill>
                <a:effectLst/>
                <a:latin typeface="JohnstonITCTT" panose="00000700000000000000" pitchFamily="2" charset="0"/>
              </a:rPr>
              <a:t>There was one bat, Bestie, who was the most popular bat in the whole colony. He was fantastic at flying and catching insects, and he had the loudest squeak of anyone. Sometimes he would zoom right up close behind you and screech at the top of his bat-voice, so loud that it hurt. Lots of the other bats found this very funny. They thought that Bestie was the best. </a:t>
            </a:r>
          </a:p>
          <a:p>
            <a:endParaRPr lang="en-GB" sz="2700" dirty="0">
              <a:solidFill>
                <a:srgbClr val="545454"/>
              </a:solidFill>
              <a:latin typeface="JohnstonITCTT" panose="00000700000000000000" pitchFamily="2" charset="0"/>
            </a:endParaRPr>
          </a:p>
          <a:p>
            <a:r>
              <a:rPr lang="en-GB" sz="2700" b="0" i="0" dirty="0">
                <a:solidFill>
                  <a:srgbClr val="545454"/>
                </a:solidFill>
                <a:effectLst/>
                <a:latin typeface="JohnstonITCTT" panose="00000700000000000000" pitchFamily="2" charset="0"/>
              </a:rPr>
              <a:t>But </a:t>
            </a:r>
            <a:r>
              <a:rPr lang="en-GB" sz="2700" b="0" i="0" dirty="0" err="1">
                <a:solidFill>
                  <a:srgbClr val="545454"/>
                </a:solidFill>
                <a:effectLst/>
                <a:latin typeface="JohnstonITCTT" panose="00000700000000000000" pitchFamily="2" charset="0"/>
              </a:rPr>
              <a:t>Benna</a:t>
            </a:r>
            <a:r>
              <a:rPr lang="en-GB" sz="2700" b="0" i="0" dirty="0">
                <a:solidFill>
                  <a:srgbClr val="545454"/>
                </a:solidFill>
                <a:effectLst/>
                <a:latin typeface="JohnstonITCTT" panose="00000700000000000000" pitchFamily="2" charset="0"/>
              </a:rPr>
              <a:t> was a bit scared of him. </a:t>
            </a:r>
          </a:p>
        </p:txBody>
      </p:sp>
      <p:sp>
        <p:nvSpPr>
          <p:cNvPr id="7" name="Rectangle 6">
            <a:extLst>
              <a:ext uri="{FF2B5EF4-FFF2-40B4-BE49-F238E27FC236}">
                <a16:creationId xmlns:a16="http://schemas.microsoft.com/office/drawing/2014/main" id="{E6B1D052-3799-CC77-F7E6-008FDC061CDA}"/>
              </a:ext>
            </a:extLst>
          </p:cNvPr>
          <p:cNvSpPr/>
          <p:nvPr/>
        </p:nvSpPr>
        <p:spPr>
          <a:xfrm rot="19149609">
            <a:off x="-933751" y="10215253"/>
            <a:ext cx="1900989" cy="3593617"/>
          </a:xfrm>
          <a:prstGeom prst="rect">
            <a:avLst/>
          </a:prstGeom>
          <a:solidFill>
            <a:srgbClr val="A4D65E"/>
          </a:solidFill>
          <a:ln>
            <a:solidFill>
              <a:srgbClr val="A4D6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321DFF94-8BDE-2EE2-124B-FFE3188D97C6}"/>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Tree>
    <p:extLst>
      <p:ext uri="{BB962C8B-B14F-4D97-AF65-F5344CB8AC3E}">
        <p14:creationId xmlns:p14="http://schemas.microsoft.com/office/powerpoint/2010/main" val="4047125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nna Audio Page 3">
            <a:hlinkClick r:id="" action="ppaction://media"/>
            <a:extLst>
              <a:ext uri="{FF2B5EF4-FFF2-40B4-BE49-F238E27FC236}">
                <a16:creationId xmlns:a16="http://schemas.microsoft.com/office/drawing/2014/main" id="{6B4A80C2-478B-F599-7DDE-B6C11A4F0FF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flipV="1">
            <a:off x="204343" y="11126557"/>
            <a:ext cx="4422806" cy="2487828"/>
          </a:xfrm>
          <a:prstGeom prst="rect">
            <a:avLst/>
          </a:prstGeom>
        </p:spPr>
      </p:pic>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8" name="Benna Audio Page 5">
            <a:hlinkClick r:id="" action="ppaction://media"/>
            <a:extLst>
              <a:ext uri="{FF2B5EF4-FFF2-40B4-BE49-F238E27FC236}">
                <a16:creationId xmlns:a16="http://schemas.microsoft.com/office/drawing/2014/main" id="{43BB3C41-315B-4B1A-144D-CBF3D27D1591}"/>
              </a:ext>
            </a:extLst>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204343" y="8343952"/>
            <a:ext cx="3954162" cy="2224216"/>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26308" y="1623832"/>
            <a:ext cx="6005384" cy="10095071"/>
          </a:xfrm>
          <a:prstGeom prst="rect">
            <a:avLst/>
          </a:prstGeom>
          <a:noFill/>
        </p:spPr>
        <p:txBody>
          <a:bodyPr wrap="square" rtlCol="0">
            <a:spAutoFit/>
          </a:bodyPr>
          <a:lstStyle/>
          <a:p>
            <a:r>
              <a:rPr lang="en-GB" sz="2600" b="0" i="0" dirty="0">
                <a:solidFill>
                  <a:srgbClr val="545454"/>
                </a:solidFill>
                <a:effectLst/>
                <a:latin typeface="JohnstonITCTT" panose="00000700000000000000" pitchFamily="2" charset="0"/>
              </a:rPr>
              <a:t>Bestie was at the entrance when they got to bat school, swooping close to other bats at great speed. </a:t>
            </a:r>
            <a:r>
              <a:rPr lang="en-GB" sz="2600" b="0" i="0" dirty="0" err="1">
                <a:solidFill>
                  <a:srgbClr val="545454"/>
                </a:solidFill>
                <a:effectLst/>
                <a:latin typeface="JohnstonITCTT" panose="00000700000000000000" pitchFamily="2" charset="0"/>
              </a:rPr>
              <a:t>Benna</a:t>
            </a:r>
            <a:r>
              <a:rPr lang="en-GB" sz="2600" b="0" i="0" dirty="0">
                <a:solidFill>
                  <a:srgbClr val="545454"/>
                </a:solidFill>
                <a:effectLst/>
                <a:latin typeface="JohnstonITCTT" panose="00000700000000000000" pitchFamily="2" charset="0"/>
              </a:rPr>
              <a:t> thought that these bats looked a bit scared, too. They didn’t want to be sent spinning through the air. She thought about telling her dad about Bestie, but her dad was waving goodbye, and before she knew it, the bat teacher had called them into the classroom. </a:t>
            </a:r>
          </a:p>
          <a:p>
            <a:endParaRPr lang="en-GB" sz="2600" dirty="0">
              <a:solidFill>
                <a:srgbClr val="545454"/>
              </a:solidFill>
              <a:effectLst/>
              <a:latin typeface="JohnstonITCTT" panose="00000700000000000000" pitchFamily="2" charset="0"/>
            </a:endParaRPr>
          </a:p>
          <a:p>
            <a:r>
              <a:rPr lang="en-GB" sz="2600" b="0" i="0" dirty="0">
                <a:solidFill>
                  <a:srgbClr val="545454"/>
                </a:solidFill>
                <a:effectLst/>
                <a:latin typeface="JohnstonITCTT" panose="00000700000000000000" pitchFamily="2" charset="0"/>
              </a:rPr>
              <a:t>At breaktime, </a:t>
            </a:r>
            <a:r>
              <a:rPr lang="en-GB" sz="2600" b="0" i="0" dirty="0" err="1">
                <a:solidFill>
                  <a:srgbClr val="545454"/>
                </a:solidFill>
                <a:effectLst/>
                <a:latin typeface="JohnstonITCTT" panose="00000700000000000000" pitchFamily="2" charset="0"/>
              </a:rPr>
              <a:t>Benna</a:t>
            </a:r>
            <a:r>
              <a:rPr lang="en-GB" sz="2600" b="0" i="0" dirty="0">
                <a:solidFill>
                  <a:srgbClr val="545454"/>
                </a:solidFill>
                <a:effectLst/>
                <a:latin typeface="JohnstonITCTT" panose="00000700000000000000" pitchFamily="2" charset="0"/>
              </a:rPr>
              <a:t> decided that the safest thing to do was to hang in a branch away from Bestie and the other bats. There was a tree near the edge of the </a:t>
            </a:r>
            <a:r>
              <a:rPr lang="en-GB" sz="2600" b="0" i="0" dirty="0" err="1">
                <a:solidFill>
                  <a:srgbClr val="545454"/>
                </a:solidFill>
                <a:effectLst/>
                <a:latin typeface="JohnstonITCTT" panose="00000700000000000000" pitchFamily="2" charset="0"/>
              </a:rPr>
              <a:t>playzone</a:t>
            </a:r>
            <a:r>
              <a:rPr lang="en-GB" sz="2600" b="0" i="0" dirty="0">
                <a:solidFill>
                  <a:srgbClr val="545454"/>
                </a:solidFill>
                <a:effectLst/>
                <a:latin typeface="JohnstonITCTT" panose="00000700000000000000" pitchFamily="2" charset="0"/>
              </a:rPr>
              <a:t> in a nice shady spot where you could still see everything that was going on. Normally, </a:t>
            </a:r>
            <a:r>
              <a:rPr lang="en-GB" sz="2600" b="0" i="0" dirty="0" err="1">
                <a:solidFill>
                  <a:srgbClr val="545454"/>
                </a:solidFill>
                <a:effectLst/>
                <a:latin typeface="JohnstonITCTT" panose="00000700000000000000" pitchFamily="2" charset="0"/>
              </a:rPr>
              <a:t>Benna</a:t>
            </a:r>
            <a:r>
              <a:rPr lang="en-GB" sz="2600" b="0" i="0" dirty="0">
                <a:solidFill>
                  <a:srgbClr val="545454"/>
                </a:solidFill>
                <a:effectLst/>
                <a:latin typeface="JohnstonITCTT" panose="00000700000000000000" pitchFamily="2" charset="0"/>
              </a:rPr>
              <a:t> would want to be in the middle of things and chatting to the other bats. </a:t>
            </a:r>
          </a:p>
          <a:p>
            <a:endParaRPr lang="en-GB" sz="2600" dirty="0">
              <a:solidFill>
                <a:srgbClr val="545454"/>
              </a:solidFill>
              <a:latin typeface="JohnstonITCTT" panose="00000700000000000000" pitchFamily="2" charset="0"/>
            </a:endParaRPr>
          </a:p>
          <a:p>
            <a:r>
              <a:rPr lang="en-GB" sz="2600" b="0" i="0" dirty="0">
                <a:solidFill>
                  <a:srgbClr val="545454"/>
                </a:solidFill>
                <a:effectLst/>
                <a:latin typeface="JohnstonITCTT" panose="00000700000000000000" pitchFamily="2" charset="0"/>
              </a:rPr>
              <a:t>But when she saw Bestie come out, she was glad to be tucked away. </a:t>
            </a:r>
          </a:p>
        </p:txBody>
      </p:sp>
      <p:sp>
        <p:nvSpPr>
          <p:cNvPr id="7" name="Rectangle: Rounded Corners 6">
            <a:extLst>
              <a:ext uri="{FF2B5EF4-FFF2-40B4-BE49-F238E27FC236}">
                <a16:creationId xmlns:a16="http://schemas.microsoft.com/office/drawing/2014/main" id="{435E44F6-8FA4-A7FA-A20E-358424B1DE61}"/>
              </a:ext>
            </a:extLst>
          </p:cNvPr>
          <p:cNvSpPr/>
          <p:nvPr/>
        </p:nvSpPr>
        <p:spPr>
          <a:xfrm rot="20022831">
            <a:off x="6673726" y="8929512"/>
            <a:ext cx="3775124" cy="2558875"/>
          </a:xfrm>
          <a:prstGeom prst="roundRect">
            <a:avLst/>
          </a:prstGeom>
          <a:solidFill>
            <a:srgbClr val="753BBD"/>
          </a:solidFill>
          <a:ln>
            <a:solidFill>
              <a:srgbClr val="753B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2002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enna Audio Page 4">
            <a:hlinkClick r:id="" action="ppaction://media"/>
            <a:extLst>
              <a:ext uri="{FF2B5EF4-FFF2-40B4-BE49-F238E27FC236}">
                <a16:creationId xmlns:a16="http://schemas.microsoft.com/office/drawing/2014/main" id="{76CA9BD5-9E43-01FA-07FE-54908AB744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V="1">
            <a:off x="92034" y="11293766"/>
            <a:ext cx="3225114" cy="1814126"/>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32100" y="1625545"/>
            <a:ext cx="5993800" cy="8940909"/>
          </a:xfrm>
          <a:prstGeom prst="rect">
            <a:avLst/>
          </a:prstGeom>
          <a:noFill/>
        </p:spPr>
        <p:txBody>
          <a:bodyPr wrap="square" rtlCol="0">
            <a:spAutoFit/>
          </a:bodyPr>
          <a:lstStyle/>
          <a:p>
            <a:r>
              <a:rPr lang="en-GB" sz="2500" b="0" i="0" dirty="0">
                <a:solidFill>
                  <a:srgbClr val="545454"/>
                </a:solidFill>
                <a:effectLst/>
                <a:latin typeface="JohnstonITCTT" panose="00000700000000000000" pitchFamily="2" charset="0"/>
              </a:rPr>
              <a:t>Bestie and his friends were whispering and laughing. They seemed to have made up a new game. Very slowly, so slowly you’d hardly notice, they were forming a circle around Balbir.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Balbir was the cleverest bat that </a:t>
            </a:r>
            <a:r>
              <a:rPr lang="en-GB" sz="2500" b="0" i="0" dirty="0" err="1">
                <a:solidFill>
                  <a:srgbClr val="545454"/>
                </a:solidFill>
                <a:effectLst/>
                <a:latin typeface="JohnstonITCTT" panose="00000700000000000000" pitchFamily="2" charset="0"/>
              </a:rPr>
              <a:t>Benna</a:t>
            </a:r>
            <a:r>
              <a:rPr lang="en-GB" sz="2500" b="0" i="0" dirty="0">
                <a:solidFill>
                  <a:srgbClr val="545454"/>
                </a:solidFill>
                <a:effectLst/>
                <a:latin typeface="JohnstonITCTT" panose="00000700000000000000" pitchFamily="2" charset="0"/>
              </a:rPr>
              <a:t> had ever met. He knew all there was to know about trees and the best ways to catch insects. He had a special leaf covering on his head, which was important to him and his beliefs. Bestie liked to point at the covering and laugh.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Now, Balbir didn’t seem to have noticed that Bestie and his friends were forming the circle around him. </a:t>
            </a:r>
            <a:r>
              <a:rPr lang="en-GB" sz="2500" b="0" i="0" dirty="0" err="1">
                <a:solidFill>
                  <a:srgbClr val="545454"/>
                </a:solidFill>
                <a:effectLst/>
                <a:latin typeface="JohnstonITCTT" panose="00000700000000000000" pitchFamily="2" charset="0"/>
              </a:rPr>
              <a:t>Benna</a:t>
            </a:r>
            <a:r>
              <a:rPr lang="en-GB" sz="2500" b="0" i="0" dirty="0">
                <a:solidFill>
                  <a:srgbClr val="545454"/>
                </a:solidFill>
                <a:effectLst/>
                <a:latin typeface="JohnstonITCTT" panose="00000700000000000000" pitchFamily="2" charset="0"/>
              </a:rPr>
              <a:t> watched as Bestie sneaked closer, and closer, until –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SWOOP! </a:t>
            </a:r>
            <a:endParaRPr lang="en-GB" sz="2500" dirty="0">
              <a:solidFill>
                <a:srgbClr val="545454"/>
              </a:solidFill>
              <a:effectLst/>
              <a:latin typeface="JohnstonITCTT" panose="00000700000000000000" pitchFamily="2" charset="0"/>
            </a:endParaRPr>
          </a:p>
          <a:p>
            <a:endParaRPr lang="en-GB" sz="2500" b="0" i="0" dirty="0">
              <a:solidFill>
                <a:srgbClr val="545454"/>
              </a:solidFill>
              <a:effectLst/>
              <a:latin typeface="JohnstonITCTT" panose="00000700000000000000" pitchFamily="2" charset="0"/>
            </a:endParaRPr>
          </a:p>
        </p:txBody>
      </p:sp>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7" name="Picture 6" descr="A drawing of a dog with wings&#10;&#10;Description automatically generated">
            <a:extLst>
              <a:ext uri="{FF2B5EF4-FFF2-40B4-BE49-F238E27FC236}">
                <a16:creationId xmlns:a16="http://schemas.microsoft.com/office/drawing/2014/main" id="{3A84B3EA-9C62-E478-32D5-AC51A85E3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53592">
            <a:off x="2418457" y="9868909"/>
            <a:ext cx="1643594" cy="1469352"/>
          </a:xfrm>
          <a:prstGeom prst="rect">
            <a:avLst/>
          </a:prstGeom>
        </p:spPr>
      </p:pic>
    </p:spTree>
    <p:extLst>
      <p:ext uri="{BB962C8B-B14F-4D97-AF65-F5344CB8AC3E}">
        <p14:creationId xmlns:p14="http://schemas.microsoft.com/office/powerpoint/2010/main" val="90386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8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enna Audio Page 5">
            <a:hlinkClick r:id="" action="ppaction://media"/>
            <a:extLst>
              <a:ext uri="{FF2B5EF4-FFF2-40B4-BE49-F238E27FC236}">
                <a16:creationId xmlns:a16="http://schemas.microsoft.com/office/drawing/2014/main" id="{E656352E-BF88-D8D4-7B01-A03399C8B3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779" y="9221505"/>
            <a:ext cx="4423719" cy="2488342"/>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32100" y="1596674"/>
            <a:ext cx="5993800" cy="9294852"/>
          </a:xfrm>
          <a:prstGeom prst="rect">
            <a:avLst/>
          </a:prstGeom>
          <a:noFill/>
        </p:spPr>
        <p:txBody>
          <a:bodyPr wrap="square" rtlCol="0">
            <a:spAutoFit/>
          </a:bodyPr>
          <a:lstStyle/>
          <a:p>
            <a:r>
              <a:rPr lang="en-GB" sz="2600" b="0" i="0" dirty="0">
                <a:solidFill>
                  <a:srgbClr val="545454"/>
                </a:solidFill>
                <a:effectLst/>
                <a:latin typeface="JohnstonITCTT" panose="00000700000000000000" pitchFamily="2" charset="0"/>
              </a:rPr>
              <a:t>Suddenly, Bestie dived. </a:t>
            </a:r>
            <a:r>
              <a:rPr lang="en-GB" sz="2600" b="0" i="0" dirty="0" err="1">
                <a:solidFill>
                  <a:srgbClr val="545454"/>
                </a:solidFill>
                <a:effectLst/>
                <a:latin typeface="JohnstonITCTT" panose="00000700000000000000" pitchFamily="2" charset="0"/>
              </a:rPr>
              <a:t>Benna</a:t>
            </a:r>
            <a:r>
              <a:rPr lang="en-GB" sz="2600" b="0" i="0" dirty="0">
                <a:solidFill>
                  <a:srgbClr val="545454"/>
                </a:solidFill>
                <a:effectLst/>
                <a:latin typeface="JohnstonITCTT" panose="00000700000000000000" pitchFamily="2" charset="0"/>
              </a:rPr>
              <a:t> saw a flash of white teeth. Bestie had ripped off Balbir’s leaf covering and flown off with it into the trees. All the other bats in the circle started squeaking with laughter. </a:t>
            </a:r>
          </a:p>
          <a:p>
            <a:endParaRPr lang="en-GB" sz="2600" dirty="0">
              <a:solidFill>
                <a:srgbClr val="545454"/>
              </a:solidFill>
              <a:effectLst/>
              <a:latin typeface="JohnstonITCTT" panose="00000700000000000000" pitchFamily="2" charset="0"/>
            </a:endParaRPr>
          </a:p>
          <a:p>
            <a:r>
              <a:rPr lang="en-GB" sz="2600" b="0" i="0" dirty="0">
                <a:solidFill>
                  <a:srgbClr val="545454"/>
                </a:solidFill>
                <a:effectLst/>
                <a:latin typeface="JohnstonITCTT" panose="00000700000000000000" pitchFamily="2" charset="0"/>
              </a:rPr>
              <a:t>Balbir put his wing to his head, and </a:t>
            </a:r>
            <a:r>
              <a:rPr lang="en-GB" sz="2600" b="0" i="0" dirty="0" err="1">
                <a:solidFill>
                  <a:srgbClr val="545454"/>
                </a:solidFill>
                <a:effectLst/>
                <a:latin typeface="JohnstonITCTT" panose="00000700000000000000" pitchFamily="2" charset="0"/>
              </a:rPr>
              <a:t>Benna</a:t>
            </a:r>
            <a:r>
              <a:rPr lang="en-GB" sz="2600" b="0" i="0" dirty="0">
                <a:solidFill>
                  <a:srgbClr val="545454"/>
                </a:solidFill>
                <a:effectLst/>
                <a:latin typeface="JohnstonITCTT" panose="00000700000000000000" pitchFamily="2" charset="0"/>
              </a:rPr>
              <a:t> could see little tears rolling down his fur. She really wanted to fly over to him, but Bestie and his friends were still laughing in the trees, and she felt too frightened, so she pretended to be eating one of her grubs as Balbir flew away. </a:t>
            </a:r>
          </a:p>
          <a:p>
            <a:endParaRPr lang="en-GB" sz="2600" dirty="0">
              <a:solidFill>
                <a:srgbClr val="545454"/>
              </a:solidFill>
              <a:effectLst/>
              <a:latin typeface="JohnstonITCTT" panose="00000700000000000000" pitchFamily="2" charset="0"/>
            </a:endParaRPr>
          </a:p>
          <a:p>
            <a:r>
              <a:rPr lang="en-GB" sz="2600" b="0" i="0" dirty="0">
                <a:solidFill>
                  <a:srgbClr val="545454"/>
                </a:solidFill>
                <a:effectLst/>
                <a:latin typeface="JohnstonITCTT" panose="00000700000000000000" pitchFamily="2" charset="0"/>
              </a:rPr>
              <a:t>When they flew home from school, </a:t>
            </a:r>
            <a:r>
              <a:rPr lang="en-GB" sz="2600" b="0" i="0" dirty="0" err="1">
                <a:solidFill>
                  <a:srgbClr val="545454"/>
                </a:solidFill>
                <a:effectLst/>
                <a:latin typeface="JohnstonITCTT" panose="00000700000000000000" pitchFamily="2" charset="0"/>
              </a:rPr>
              <a:t>Benna</a:t>
            </a:r>
            <a:r>
              <a:rPr lang="en-GB" sz="2600" b="0" i="0" dirty="0">
                <a:solidFill>
                  <a:srgbClr val="545454"/>
                </a:solidFill>
                <a:effectLst/>
                <a:latin typeface="JohnstonITCTT" panose="00000700000000000000" pitchFamily="2" charset="0"/>
              </a:rPr>
              <a:t> didn’t want to chat about her day. </a:t>
            </a:r>
          </a:p>
          <a:p>
            <a:endParaRPr lang="en-GB" sz="2600" dirty="0">
              <a:solidFill>
                <a:srgbClr val="545454"/>
              </a:solidFill>
              <a:effectLst/>
              <a:latin typeface="JohnstonITCTT" panose="00000700000000000000" pitchFamily="2" charset="0"/>
            </a:endParaRPr>
          </a:p>
          <a:p>
            <a:r>
              <a:rPr lang="en-GB" sz="2600" b="0" i="0" dirty="0">
                <a:solidFill>
                  <a:srgbClr val="545454"/>
                </a:solidFill>
                <a:effectLst/>
                <a:latin typeface="JohnstonITCTT" panose="00000700000000000000" pitchFamily="2" charset="0"/>
              </a:rPr>
              <a:t>‘What’s up, </a:t>
            </a:r>
            <a:r>
              <a:rPr lang="en-GB" sz="2600" b="0" i="0" dirty="0" err="1">
                <a:solidFill>
                  <a:srgbClr val="545454"/>
                </a:solidFill>
                <a:effectLst/>
                <a:latin typeface="JohnstonITCTT" panose="00000700000000000000" pitchFamily="2" charset="0"/>
              </a:rPr>
              <a:t>Benna</a:t>
            </a:r>
            <a:r>
              <a:rPr lang="en-GB" sz="2600" b="0" i="0" dirty="0">
                <a:solidFill>
                  <a:srgbClr val="545454"/>
                </a:solidFill>
                <a:effectLst/>
                <a:latin typeface="JohnstonITCTT" panose="00000700000000000000" pitchFamily="2" charset="0"/>
              </a:rPr>
              <a:t>?’ asked her dad. ‘Normally you love chatting!’ </a:t>
            </a:r>
            <a:endParaRPr lang="en-GB" sz="2600" dirty="0">
              <a:solidFill>
                <a:srgbClr val="545454"/>
              </a:solidFill>
              <a:effectLst/>
              <a:latin typeface="JohnstonITCTT" panose="00000700000000000000" pitchFamily="2" charset="0"/>
            </a:endParaRPr>
          </a:p>
          <a:p>
            <a:endParaRPr lang="en-GB" sz="2600" b="0" i="0" dirty="0">
              <a:solidFill>
                <a:srgbClr val="545454"/>
              </a:solidFill>
              <a:effectLst/>
              <a:latin typeface="JohnstonITCTT" panose="00000700000000000000" pitchFamily="2" charset="0"/>
            </a:endParaRPr>
          </a:p>
        </p:txBody>
      </p:sp>
      <p:sp>
        <p:nvSpPr>
          <p:cNvPr id="2" name="Rectangle 1">
            <a:extLst>
              <a:ext uri="{FF2B5EF4-FFF2-40B4-BE49-F238E27FC236}">
                <a16:creationId xmlns:a16="http://schemas.microsoft.com/office/drawing/2014/main" id="{516C70D2-7E6C-DBC3-CBA2-AA3282E94D7B}"/>
              </a:ext>
            </a:extLst>
          </p:cNvPr>
          <p:cNvSpPr/>
          <p:nvPr/>
        </p:nvSpPr>
        <p:spPr>
          <a:xfrm rot="19149609">
            <a:off x="-933751" y="10215253"/>
            <a:ext cx="1900989" cy="3593617"/>
          </a:xfrm>
          <a:prstGeom prst="rect">
            <a:avLst/>
          </a:prstGeom>
          <a:solidFill>
            <a:srgbClr val="49C5B1"/>
          </a:solidFill>
          <a:ln>
            <a:solidFill>
              <a:srgbClr val="A4D6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Tree>
    <p:extLst>
      <p:ext uri="{BB962C8B-B14F-4D97-AF65-F5344CB8AC3E}">
        <p14:creationId xmlns:p14="http://schemas.microsoft.com/office/powerpoint/2010/main" val="2055455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enna Audio Page 6">
            <a:hlinkClick r:id="" action="ppaction://media"/>
            <a:extLst>
              <a:ext uri="{FF2B5EF4-FFF2-40B4-BE49-F238E27FC236}">
                <a16:creationId xmlns:a16="http://schemas.microsoft.com/office/drawing/2014/main" id="{65F9E288-076B-4A53-8BFA-2060D404CD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3951" y="11751921"/>
            <a:ext cx="3015049" cy="1695965"/>
          </a:xfrm>
          <a:prstGeom prst="rect">
            <a:avLst/>
          </a:prstGeom>
        </p:spPr>
      </p:pic>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32100" y="1501173"/>
            <a:ext cx="5993800" cy="10018127"/>
          </a:xfrm>
          <a:prstGeom prst="rect">
            <a:avLst/>
          </a:prstGeom>
          <a:noFill/>
        </p:spPr>
        <p:txBody>
          <a:bodyPr wrap="square" rtlCol="0">
            <a:spAutoFit/>
          </a:bodyPr>
          <a:lstStyle/>
          <a:p>
            <a:r>
              <a:rPr lang="en-GB" sz="2150" b="0" i="0" dirty="0" err="1">
                <a:solidFill>
                  <a:srgbClr val="545454"/>
                </a:solidFill>
                <a:effectLst/>
                <a:latin typeface="JohnstonITCTT" panose="00000700000000000000" pitchFamily="2" charset="0"/>
              </a:rPr>
              <a:t>Benna</a:t>
            </a:r>
            <a:r>
              <a:rPr lang="en-GB" sz="2150" b="0" i="0" dirty="0">
                <a:solidFill>
                  <a:srgbClr val="545454"/>
                </a:solidFill>
                <a:effectLst/>
                <a:latin typeface="JohnstonITCTT" panose="00000700000000000000" pitchFamily="2" charset="0"/>
              </a:rPr>
              <a:t> hesitated. She felt scared to say anything to her dad about what had happened to Balbir. What if telling him made it worse? But her dad was looking at her with his lovely kind bat eyes, and so she told him what she had seen. She squeaked a little bit when she was saying it, because she felt so frightened. </a:t>
            </a:r>
          </a:p>
          <a:p>
            <a:endParaRPr lang="en-GB" sz="2150" dirty="0">
              <a:solidFill>
                <a:srgbClr val="545454"/>
              </a:solidFill>
              <a:effectLst/>
              <a:latin typeface="JohnstonITCTT" panose="00000700000000000000" pitchFamily="2" charset="0"/>
            </a:endParaRPr>
          </a:p>
          <a:p>
            <a:r>
              <a:rPr lang="en-GB" sz="2150" b="0" i="0" dirty="0" err="1">
                <a:solidFill>
                  <a:srgbClr val="545454"/>
                </a:solidFill>
                <a:effectLst/>
                <a:latin typeface="JohnstonITCTT" panose="00000700000000000000" pitchFamily="2" charset="0"/>
              </a:rPr>
              <a:t>Benna’s</a:t>
            </a:r>
            <a:r>
              <a:rPr lang="en-GB" sz="2150" b="0" i="0" dirty="0">
                <a:solidFill>
                  <a:srgbClr val="545454"/>
                </a:solidFill>
                <a:effectLst/>
                <a:latin typeface="JohnstonITCTT" panose="00000700000000000000" pitchFamily="2" charset="0"/>
              </a:rPr>
              <a:t> dad looked very shocked about what Bestie and his friends had done. He told </a:t>
            </a:r>
            <a:r>
              <a:rPr lang="en-GB" sz="2150" b="0" i="0" dirty="0" err="1">
                <a:solidFill>
                  <a:srgbClr val="545454"/>
                </a:solidFill>
                <a:effectLst/>
                <a:latin typeface="JohnstonITCTT" panose="00000700000000000000" pitchFamily="2" charset="0"/>
              </a:rPr>
              <a:t>Benna</a:t>
            </a:r>
            <a:r>
              <a:rPr lang="en-GB" sz="2150" b="0" i="0" dirty="0">
                <a:solidFill>
                  <a:srgbClr val="545454"/>
                </a:solidFill>
                <a:effectLst/>
                <a:latin typeface="JohnstonITCTT" panose="00000700000000000000" pitchFamily="2" charset="0"/>
              </a:rPr>
              <a:t> that what she’d seen was bullying, and what’s more, it had targeted Balbir’s leaf covering. He said that this was very, very wrong. </a:t>
            </a:r>
          </a:p>
          <a:p>
            <a:endParaRPr lang="en-GB" sz="2150" dirty="0">
              <a:solidFill>
                <a:srgbClr val="545454"/>
              </a:solidFill>
              <a:effectLst/>
              <a:latin typeface="JohnstonITCTT" panose="00000700000000000000" pitchFamily="2" charset="0"/>
            </a:endParaRPr>
          </a:p>
          <a:p>
            <a:r>
              <a:rPr lang="en-GB" sz="2150" b="0" i="0" dirty="0">
                <a:solidFill>
                  <a:srgbClr val="545454"/>
                </a:solidFill>
                <a:effectLst/>
                <a:latin typeface="JohnstonITCTT" panose="00000700000000000000" pitchFamily="2" charset="0"/>
              </a:rPr>
              <a:t>‘The bat teacher needs to know about this,’ he said. </a:t>
            </a:r>
          </a:p>
          <a:p>
            <a:endParaRPr lang="en-GB" sz="2150" dirty="0">
              <a:solidFill>
                <a:srgbClr val="545454"/>
              </a:solidFill>
              <a:effectLst/>
              <a:latin typeface="JohnstonITCTT" panose="00000700000000000000" pitchFamily="2" charset="0"/>
            </a:endParaRPr>
          </a:p>
          <a:p>
            <a:r>
              <a:rPr lang="en-GB" sz="2150" b="0" i="0" dirty="0" err="1">
                <a:solidFill>
                  <a:srgbClr val="545454"/>
                </a:solidFill>
                <a:effectLst/>
                <a:latin typeface="JohnstonITCTT" panose="00000700000000000000" pitchFamily="2" charset="0"/>
              </a:rPr>
              <a:t>Benna</a:t>
            </a:r>
            <a:r>
              <a:rPr lang="en-GB" sz="2150" b="0" i="0" dirty="0">
                <a:solidFill>
                  <a:srgbClr val="545454"/>
                </a:solidFill>
                <a:effectLst/>
                <a:latin typeface="JohnstonITCTT" panose="00000700000000000000" pitchFamily="2" charset="0"/>
              </a:rPr>
              <a:t> felt worried. What if that meant Bestie and his friends came for her next? </a:t>
            </a:r>
            <a:r>
              <a:rPr lang="en-GB" sz="2150" b="0" i="0" dirty="0" err="1">
                <a:solidFill>
                  <a:srgbClr val="545454"/>
                </a:solidFill>
                <a:effectLst/>
                <a:latin typeface="JohnstonITCTT" panose="00000700000000000000" pitchFamily="2" charset="0"/>
              </a:rPr>
              <a:t>Benna’s</a:t>
            </a:r>
            <a:r>
              <a:rPr lang="en-GB" sz="2150" b="0" i="0" dirty="0">
                <a:solidFill>
                  <a:srgbClr val="545454"/>
                </a:solidFill>
                <a:effectLst/>
                <a:latin typeface="JohnstonITCTT" panose="00000700000000000000" pitchFamily="2" charset="0"/>
              </a:rPr>
              <a:t> dad said he understood why she was feeling worried. But, he explained, making a noise about bullying is the way to make it stop. It’s when bats don’t make a noise that the bullying can go on and on. And sometimes, he said, it’s easier to make a noise when we’re together. We can feel stronger and safer and the noise can be much, much louder. </a:t>
            </a:r>
            <a:endParaRPr lang="en-GB" sz="2150" dirty="0">
              <a:solidFill>
                <a:srgbClr val="545454"/>
              </a:solidFill>
              <a:effectLst/>
              <a:latin typeface="JohnstonITCTT" panose="00000700000000000000" pitchFamily="2" charset="0"/>
            </a:endParaRPr>
          </a:p>
          <a:p>
            <a:endParaRPr lang="en-GB" sz="2150" b="0" i="0" dirty="0">
              <a:solidFill>
                <a:srgbClr val="545454"/>
              </a:solidFill>
              <a:effectLst/>
              <a:latin typeface="JohnstonITCTT" panose="00000700000000000000" pitchFamily="2" charset="0"/>
            </a:endParaRPr>
          </a:p>
        </p:txBody>
      </p:sp>
      <p:sp>
        <p:nvSpPr>
          <p:cNvPr id="2" name="Rectangle: Rounded Corners 1">
            <a:extLst>
              <a:ext uri="{FF2B5EF4-FFF2-40B4-BE49-F238E27FC236}">
                <a16:creationId xmlns:a16="http://schemas.microsoft.com/office/drawing/2014/main" id="{3C224B0E-8020-6177-C657-69F07C66303B}"/>
              </a:ext>
            </a:extLst>
          </p:cNvPr>
          <p:cNvSpPr/>
          <p:nvPr/>
        </p:nvSpPr>
        <p:spPr>
          <a:xfrm rot="20022831">
            <a:off x="6599584" y="5230798"/>
            <a:ext cx="3775124" cy="2558875"/>
          </a:xfrm>
          <a:prstGeom prst="roundRect">
            <a:avLst/>
          </a:prstGeom>
          <a:solidFill>
            <a:srgbClr val="A4D65E"/>
          </a:solidFill>
          <a:ln>
            <a:solidFill>
              <a:srgbClr val="A4D6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085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nna Audio Page 7">
            <a:hlinkClick r:id="" action="ppaction://media"/>
            <a:extLst>
              <a:ext uri="{FF2B5EF4-FFF2-40B4-BE49-F238E27FC236}">
                <a16:creationId xmlns:a16="http://schemas.microsoft.com/office/drawing/2014/main" id="{5E7E4C79-E081-7A79-65DF-703459D60F6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9185" y="10264457"/>
            <a:ext cx="4415224" cy="2483564"/>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32100" y="1550205"/>
            <a:ext cx="5993800" cy="9710351"/>
          </a:xfrm>
          <a:prstGeom prst="rect">
            <a:avLst/>
          </a:prstGeom>
          <a:noFill/>
        </p:spPr>
        <p:txBody>
          <a:bodyPr wrap="square" rtlCol="0">
            <a:spAutoFit/>
          </a:bodyPr>
          <a:lstStyle/>
          <a:p>
            <a:r>
              <a:rPr lang="en-GB" sz="2500" b="0" i="0" dirty="0">
                <a:solidFill>
                  <a:srgbClr val="545454"/>
                </a:solidFill>
                <a:effectLst/>
                <a:latin typeface="JohnstonITCTT" panose="00000700000000000000" pitchFamily="2" charset="0"/>
              </a:rPr>
              <a:t>Suddenly, </a:t>
            </a:r>
            <a:r>
              <a:rPr lang="en-GB" sz="2500" b="0" i="0" dirty="0" err="1">
                <a:solidFill>
                  <a:srgbClr val="545454"/>
                </a:solidFill>
                <a:effectLst/>
                <a:latin typeface="JohnstonITCTT" panose="00000700000000000000" pitchFamily="2" charset="0"/>
              </a:rPr>
              <a:t>Benna</a:t>
            </a:r>
            <a:r>
              <a:rPr lang="en-GB" sz="2500" b="0" i="0" dirty="0">
                <a:solidFill>
                  <a:srgbClr val="545454"/>
                </a:solidFill>
                <a:effectLst/>
                <a:latin typeface="JohnstonITCTT" panose="00000700000000000000" pitchFamily="2" charset="0"/>
              </a:rPr>
              <a:t> had an idea. There were lots of bats in the class who didn’t like Bestie’s mean games. Maybe they could make a noise about it together?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‘That’s an excellent idea,’ said her dad.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The next day, </a:t>
            </a:r>
            <a:r>
              <a:rPr lang="en-GB" sz="2500" b="0" i="0" dirty="0" err="1">
                <a:solidFill>
                  <a:srgbClr val="545454"/>
                </a:solidFill>
                <a:effectLst/>
                <a:latin typeface="JohnstonITCTT" panose="00000700000000000000" pitchFamily="2" charset="0"/>
              </a:rPr>
              <a:t>Benna</a:t>
            </a:r>
            <a:r>
              <a:rPr lang="en-GB" sz="2500" b="0" i="0" dirty="0">
                <a:solidFill>
                  <a:srgbClr val="545454"/>
                </a:solidFill>
                <a:effectLst/>
                <a:latin typeface="JohnstonITCTT" panose="00000700000000000000" pitchFamily="2" charset="0"/>
              </a:rPr>
              <a:t> and Balbir hatched a plan. They whispered it together before school while they were hanging out in their favourite tree.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‘I know how we can make this work,’ said Balbir, and they giggled when he told her. </a:t>
            </a:r>
          </a:p>
          <a:p>
            <a:endParaRPr lang="en-GB" sz="2500" dirty="0">
              <a:solidFill>
                <a:srgbClr val="545454"/>
              </a:solidFill>
              <a:effectLst/>
              <a:latin typeface="JohnstonITCTT" panose="00000700000000000000" pitchFamily="2" charset="0"/>
            </a:endParaRPr>
          </a:p>
          <a:p>
            <a:r>
              <a:rPr lang="en-GB" sz="2500" b="0" i="0" dirty="0">
                <a:solidFill>
                  <a:srgbClr val="545454"/>
                </a:solidFill>
                <a:effectLst/>
                <a:latin typeface="JohnstonITCTT" panose="00000700000000000000" pitchFamily="2" charset="0"/>
              </a:rPr>
              <a:t>At breaktime, Bestie and his friends were up to the same old tricks. They’d seen another bat by themselves, and they were preparing to sneak up and screech.</a:t>
            </a:r>
          </a:p>
          <a:p>
            <a:endParaRPr lang="en-GB" sz="2500" dirty="0">
              <a:solidFill>
                <a:srgbClr val="545454"/>
              </a:solidFill>
              <a:latin typeface="JohnstonITCTT" panose="00000700000000000000" pitchFamily="2" charset="0"/>
            </a:endParaRPr>
          </a:p>
          <a:p>
            <a:r>
              <a:rPr lang="en-GB" sz="2500" b="0" i="0" dirty="0">
                <a:solidFill>
                  <a:srgbClr val="545454"/>
                </a:solidFill>
                <a:effectLst/>
                <a:latin typeface="JohnstonITCTT" panose="00000700000000000000" pitchFamily="2" charset="0"/>
              </a:rPr>
              <a:t>Bestie smoothed his shiny fur, opened his mouth and SCRE – </a:t>
            </a:r>
            <a:endParaRPr lang="en-GB" sz="2500" dirty="0">
              <a:solidFill>
                <a:srgbClr val="545454"/>
              </a:solidFill>
              <a:effectLst/>
              <a:latin typeface="JohnstonITCTT" panose="00000700000000000000" pitchFamily="2" charset="0"/>
            </a:endParaRPr>
          </a:p>
        </p:txBody>
      </p:sp>
      <p:sp>
        <p:nvSpPr>
          <p:cNvPr id="8" name="Rectangle: Rounded Corners 7">
            <a:extLst>
              <a:ext uri="{FF2B5EF4-FFF2-40B4-BE49-F238E27FC236}">
                <a16:creationId xmlns:a16="http://schemas.microsoft.com/office/drawing/2014/main" id="{67EEBEA6-B352-18EC-A8AE-BF59D52F68C6}"/>
              </a:ext>
            </a:extLst>
          </p:cNvPr>
          <p:cNvSpPr/>
          <p:nvPr/>
        </p:nvSpPr>
        <p:spPr>
          <a:xfrm rot="18166704">
            <a:off x="5881494" y="10455722"/>
            <a:ext cx="3775124" cy="2558875"/>
          </a:xfrm>
          <a:prstGeom prst="roundRect">
            <a:avLst/>
          </a:prstGeom>
          <a:solidFill>
            <a:srgbClr val="49C5B1"/>
          </a:solidFill>
          <a:ln>
            <a:solidFill>
              <a:srgbClr val="49C5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spTree>
    <p:extLst>
      <p:ext uri="{BB962C8B-B14F-4D97-AF65-F5344CB8AC3E}">
        <p14:creationId xmlns:p14="http://schemas.microsoft.com/office/powerpoint/2010/main" val="3758291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98E191-811F-52EB-021E-6A6E9897E39B}"/>
              </a:ext>
            </a:extLst>
          </p:cNvPr>
          <p:cNvSpPr/>
          <p:nvPr/>
        </p:nvSpPr>
        <p:spPr>
          <a:xfrm>
            <a:off x="-617838" y="11751921"/>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7" name="Benna Audio Page 8">
            <a:hlinkClick r:id="" action="ppaction://media"/>
            <a:extLst>
              <a:ext uri="{FF2B5EF4-FFF2-40B4-BE49-F238E27FC236}">
                <a16:creationId xmlns:a16="http://schemas.microsoft.com/office/drawing/2014/main" id="{A843A797-3670-7BC1-8878-D6DA4A503C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167188"/>
            <a:ext cx="6858000" cy="3857625"/>
          </a:xfrm>
          <a:prstGeom prst="rect">
            <a:avLst/>
          </a:prstGeom>
        </p:spPr>
      </p:pic>
      <p:sp>
        <p:nvSpPr>
          <p:cNvPr id="4" name="Rectangle 3">
            <a:extLst>
              <a:ext uri="{FF2B5EF4-FFF2-40B4-BE49-F238E27FC236}">
                <a16:creationId xmlns:a16="http://schemas.microsoft.com/office/drawing/2014/main" id="{2FEBD9BB-95B6-4ECF-191C-7038258202C4}"/>
              </a:ext>
            </a:extLst>
          </p:cNvPr>
          <p:cNvSpPr/>
          <p:nvPr/>
        </p:nvSpPr>
        <p:spPr>
          <a:xfrm>
            <a:off x="-617838" y="-1565188"/>
            <a:ext cx="7764677" cy="2661465"/>
          </a:xfrm>
          <a:prstGeom prst="rect">
            <a:avLst/>
          </a:prstGeom>
          <a:solidFill>
            <a:srgbClr val="FFC845"/>
          </a:solidFill>
          <a:ln>
            <a:solidFill>
              <a:srgbClr val="FFC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dirty="0"/>
          </a:p>
        </p:txBody>
      </p:sp>
      <p:pic>
        <p:nvPicPr>
          <p:cNvPr id="16" name="Picture 15">
            <a:extLst>
              <a:ext uri="{FF2B5EF4-FFF2-40B4-BE49-F238E27FC236}">
                <a16:creationId xmlns:a16="http://schemas.microsoft.com/office/drawing/2014/main" id="{28EE2A5D-83EE-347E-2B44-9043B8041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7654"/>
            <a:ext cx="1977081" cy="699395"/>
          </a:xfrm>
          <a:prstGeom prst="rect">
            <a:avLst/>
          </a:prstGeom>
        </p:spPr>
      </p:pic>
      <p:sp>
        <p:nvSpPr>
          <p:cNvPr id="3" name="TextBox 2">
            <a:extLst>
              <a:ext uri="{FF2B5EF4-FFF2-40B4-BE49-F238E27FC236}">
                <a16:creationId xmlns:a16="http://schemas.microsoft.com/office/drawing/2014/main" id="{055F161C-61B2-9889-1F70-CDD0DE65DAF6}"/>
              </a:ext>
            </a:extLst>
          </p:cNvPr>
          <p:cNvSpPr txBox="1"/>
          <p:nvPr/>
        </p:nvSpPr>
        <p:spPr>
          <a:xfrm>
            <a:off x="432100" y="1749183"/>
            <a:ext cx="5993800" cy="10433625"/>
          </a:xfrm>
          <a:prstGeom prst="rect">
            <a:avLst/>
          </a:prstGeom>
          <a:noFill/>
        </p:spPr>
        <p:txBody>
          <a:bodyPr wrap="square" rtlCol="0">
            <a:spAutoFit/>
          </a:bodyPr>
          <a:lstStyle/>
          <a:p>
            <a:r>
              <a:rPr lang="en-GB" sz="2400" b="0" i="0" dirty="0">
                <a:solidFill>
                  <a:srgbClr val="545454"/>
                </a:solidFill>
                <a:effectLst/>
                <a:latin typeface="JohnstonITCTT" panose="00000700000000000000" pitchFamily="2" charset="0"/>
              </a:rPr>
              <a:t>SQQUUUUEEEEAAAAKK! </a:t>
            </a:r>
          </a:p>
          <a:p>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Bestie looked up, stunned. </a:t>
            </a:r>
          </a:p>
          <a:p>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SQUEAK, SQUEAK! squeaked </a:t>
            </a:r>
            <a:r>
              <a:rPr lang="en-GB" sz="2400" b="0" i="0" dirty="0" err="1">
                <a:solidFill>
                  <a:srgbClr val="545454"/>
                </a:solidFill>
                <a:effectLst/>
                <a:latin typeface="JohnstonITCTT" panose="00000700000000000000" pitchFamily="2" charset="0"/>
              </a:rPr>
              <a:t>Benna</a:t>
            </a:r>
            <a:r>
              <a:rPr lang="en-GB" sz="2400" b="0" i="0" dirty="0">
                <a:solidFill>
                  <a:srgbClr val="545454"/>
                </a:solidFill>
                <a:effectLst/>
                <a:latin typeface="JohnstonITCTT" panose="00000700000000000000" pitchFamily="2" charset="0"/>
              </a:rPr>
              <a:t> and Balbir, flapping through the air. </a:t>
            </a:r>
          </a:p>
          <a:p>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The other bats in the colony heard the noise. They started flapping and squeaking too. </a:t>
            </a:r>
          </a:p>
          <a:p>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SQUEAK! SQUEAK! SQUEAK! </a:t>
            </a:r>
          </a:p>
          <a:p>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And they all began to fly together, all the way to the bat teacher at the other end of the </a:t>
            </a:r>
            <a:r>
              <a:rPr lang="en-GB" sz="2400" b="0" i="0" dirty="0" err="1">
                <a:solidFill>
                  <a:srgbClr val="545454"/>
                </a:solidFill>
                <a:effectLst/>
                <a:latin typeface="JohnstonITCTT" panose="00000700000000000000" pitchFamily="2" charset="0"/>
              </a:rPr>
              <a:t>playzone</a:t>
            </a:r>
            <a:r>
              <a:rPr lang="en-GB" sz="2400" b="0" i="0" dirty="0">
                <a:solidFill>
                  <a:srgbClr val="545454"/>
                </a:solidFill>
                <a:effectLst/>
                <a:latin typeface="JohnstonITCTT" panose="00000700000000000000" pitchFamily="2" charset="0"/>
              </a:rPr>
              <a:t>.</a:t>
            </a:r>
          </a:p>
          <a:p>
            <a:r>
              <a:rPr lang="en-GB" sz="2400" b="0" i="0" dirty="0">
                <a:solidFill>
                  <a:srgbClr val="545454"/>
                </a:solidFill>
                <a:effectLst/>
                <a:latin typeface="JohnstonITCTT" panose="00000700000000000000" pitchFamily="2" charset="0"/>
              </a:rPr>
              <a:t> </a:t>
            </a:r>
            <a:endParaRPr lang="en-GB" sz="2400" dirty="0">
              <a:solidFill>
                <a:srgbClr val="545454"/>
              </a:solidFill>
              <a:effectLst/>
              <a:latin typeface="JohnstonITCTT" panose="00000700000000000000" pitchFamily="2" charset="0"/>
            </a:endParaRPr>
          </a:p>
          <a:p>
            <a:r>
              <a:rPr lang="en-GB" sz="2400" b="0" i="0" dirty="0" err="1">
                <a:solidFill>
                  <a:srgbClr val="545454"/>
                </a:solidFill>
                <a:effectLst/>
                <a:latin typeface="JohnstonITCTT" panose="00000700000000000000" pitchFamily="2" charset="0"/>
              </a:rPr>
              <a:t>Benna</a:t>
            </a:r>
            <a:r>
              <a:rPr lang="en-GB" sz="2400" b="0" i="0" dirty="0">
                <a:solidFill>
                  <a:srgbClr val="545454"/>
                </a:solidFill>
                <a:effectLst/>
                <a:latin typeface="JohnstonITCTT" panose="00000700000000000000" pitchFamily="2" charset="0"/>
              </a:rPr>
              <a:t> explained what had happened, and the bat teacher asked to see Bestie straight away. </a:t>
            </a:r>
          </a:p>
          <a:p>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‘What’s happened, Bestie?’ she asked. </a:t>
            </a:r>
          </a:p>
          <a:p>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Bestie shrugged his wings.</a:t>
            </a:r>
          </a:p>
          <a:p>
            <a:r>
              <a:rPr lang="en-GB" sz="2400" b="0" i="0" dirty="0">
                <a:solidFill>
                  <a:srgbClr val="545454"/>
                </a:solidFill>
                <a:effectLst/>
                <a:latin typeface="JohnstonITCTT" panose="00000700000000000000" pitchFamily="2" charset="0"/>
              </a:rPr>
              <a:t> </a:t>
            </a:r>
            <a:endParaRPr lang="en-GB" sz="2400" dirty="0">
              <a:solidFill>
                <a:srgbClr val="545454"/>
              </a:solidFill>
              <a:effectLst/>
              <a:latin typeface="JohnstonITCTT" panose="00000700000000000000" pitchFamily="2" charset="0"/>
            </a:endParaRPr>
          </a:p>
          <a:p>
            <a:r>
              <a:rPr lang="en-GB" sz="2400" b="0" i="0" dirty="0">
                <a:solidFill>
                  <a:srgbClr val="545454"/>
                </a:solidFill>
                <a:effectLst/>
                <a:latin typeface="JohnstonITCTT" panose="00000700000000000000" pitchFamily="2" charset="0"/>
              </a:rPr>
              <a:t>‘Just banter,’ he said. </a:t>
            </a:r>
            <a:endParaRPr lang="en-GB" sz="2400" dirty="0">
              <a:solidFill>
                <a:srgbClr val="545454"/>
              </a:solidFill>
              <a:effectLst/>
              <a:latin typeface="JohnstonITCTT" panose="00000700000000000000" pitchFamily="2" charset="0"/>
            </a:endParaRPr>
          </a:p>
          <a:p>
            <a:endParaRPr lang="en-GB" sz="2400" dirty="0">
              <a:solidFill>
                <a:srgbClr val="545454"/>
              </a:solidFill>
              <a:effectLst/>
              <a:latin typeface="JohnstonITCTT" panose="00000700000000000000" pitchFamily="2" charset="0"/>
            </a:endParaRPr>
          </a:p>
          <a:p>
            <a:endParaRPr lang="en-GB" sz="2400" dirty="0">
              <a:solidFill>
                <a:srgbClr val="545454"/>
              </a:solidFill>
              <a:effectLst/>
              <a:latin typeface="JohnstonITCTT" panose="00000700000000000000" pitchFamily="2" charset="0"/>
            </a:endParaRPr>
          </a:p>
        </p:txBody>
      </p:sp>
      <p:sp>
        <p:nvSpPr>
          <p:cNvPr id="2" name="Rectangle: Rounded Corners 1">
            <a:extLst>
              <a:ext uri="{FF2B5EF4-FFF2-40B4-BE49-F238E27FC236}">
                <a16:creationId xmlns:a16="http://schemas.microsoft.com/office/drawing/2014/main" id="{58187DF3-C386-1A3E-F740-79C4EE72E6F1}"/>
              </a:ext>
            </a:extLst>
          </p:cNvPr>
          <p:cNvSpPr/>
          <p:nvPr/>
        </p:nvSpPr>
        <p:spPr>
          <a:xfrm rot="14744938">
            <a:off x="6119014" y="8940959"/>
            <a:ext cx="3775124" cy="2558875"/>
          </a:xfrm>
          <a:prstGeom prst="roundRect">
            <a:avLst/>
          </a:prstGeom>
          <a:solidFill>
            <a:srgbClr val="753BBD"/>
          </a:solidFill>
          <a:ln>
            <a:solidFill>
              <a:srgbClr val="753B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82733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549</TotalTime>
  <Words>1430</Words>
  <Application>Microsoft Office PowerPoint</Application>
  <PresentationFormat>Widescreen</PresentationFormat>
  <Paragraphs>83</Paragraphs>
  <Slides>12</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JohnstonITCTT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Bryony Glover</dc:creator>
  <cp:lastModifiedBy>Bryony Glover</cp:lastModifiedBy>
  <cp:revision>2</cp:revision>
  <dcterms:created xsi:type="dcterms:W3CDTF">2023-10-06T12:38:26Z</dcterms:created>
  <dcterms:modified xsi:type="dcterms:W3CDTF">2023-11-16T16:14:05Z</dcterms:modified>
</cp:coreProperties>
</file>